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81" r:id="rId2"/>
    <p:sldId id="280" r:id="rId3"/>
    <p:sldId id="257" r:id="rId4"/>
    <p:sldId id="258" r:id="rId5"/>
    <p:sldId id="259" r:id="rId6"/>
    <p:sldId id="261" r:id="rId7"/>
    <p:sldId id="278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F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0" d="100"/>
          <a:sy n="80" d="100"/>
        </p:scale>
        <p:origin x="-4014" y="-90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9CA8E-13B1-4444-B2CC-63DCC33B5F9D}" type="datetimeFigureOut">
              <a:rPr kumimoji="1" lang="ja-JP" altLang="en-US" smtClean="0"/>
              <a:t>2016/10/16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1337F3-A4E2-41D4-9A38-786F78B0BA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473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EA9F3-55B3-41D3-BAEA-7F404AA11D68}" type="datetimeFigureOut">
              <a:rPr kumimoji="1" lang="ja-JP" altLang="en-US" smtClean="0"/>
              <a:t>2016/10/16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6D09C-F514-4F4B-ACDB-5D90BF0380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608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FD0B0-DF63-405C-8B42-1A4072310D9D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924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 userDrawn="1"/>
        </p:nvCxnSpPr>
        <p:spPr>
          <a:xfrm>
            <a:off x="251520" y="548680"/>
            <a:ext cx="864096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 userDrawn="1"/>
        </p:nvCxnSpPr>
        <p:spPr>
          <a:xfrm>
            <a:off x="251520" y="6309320"/>
            <a:ext cx="8640960" cy="0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 userDrawn="1"/>
        </p:nvSpPr>
        <p:spPr>
          <a:xfrm>
            <a:off x="3177227" y="6381328"/>
            <a:ext cx="278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Ⓒ　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　ふたば経営会計</a:t>
            </a:r>
          </a:p>
        </p:txBody>
      </p:sp>
      <p:sp>
        <p:nvSpPr>
          <p:cNvPr id="17" name="日付プレースホルダー 16"/>
          <p:cNvSpPr>
            <a:spLocks noGrp="1"/>
          </p:cNvSpPr>
          <p:nvPr>
            <p:ph type="dt" sz="half" idx="10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kumimoji="1" lang="en-US" altLang="ja-JP" smtClean="0"/>
              <a:t>2016/10/5</a:t>
            </a:r>
            <a:endParaRPr kumimoji="1" lang="ja-JP" altLang="en-US" dirty="0"/>
          </a:p>
        </p:txBody>
      </p:sp>
      <p:sp>
        <p:nvSpPr>
          <p:cNvPr id="18" name="フッター プレースホルダー 17"/>
          <p:cNvSpPr>
            <a:spLocks noGrp="1"/>
          </p:cNvSpPr>
          <p:nvPr>
            <p:ph type="ftr" sz="quarter" idx="11"/>
          </p:nvPr>
        </p:nvSpPr>
        <p:spPr>
          <a:xfrm>
            <a:off x="3124200" y="5957974"/>
            <a:ext cx="2895600" cy="365125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19" name="スライド番号プレースホルダー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541D-6E47-49A4-8017-FC92D2381FF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793" y="6423129"/>
            <a:ext cx="421170" cy="28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652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541D-6E47-49A4-8017-FC92D2381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392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541D-6E47-49A4-8017-FC92D2381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1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ED66541D-6E47-49A4-8017-FC92D2381FFA}" type="slidenum">
              <a:rPr lang="ja-JP" altLang="en-US" smtClean="0"/>
              <a:pPr/>
              <a:t>‹#›</a:t>
            </a:fld>
            <a:r>
              <a:rPr lang="en-US" altLang="ja-JP" smtClean="0"/>
              <a:t>/14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0597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541D-6E47-49A4-8017-FC92D2381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595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541D-6E47-49A4-8017-FC92D2381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31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2016/10/5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541D-6E47-49A4-8017-FC92D2381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23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2016/10/5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541D-6E47-49A4-8017-FC92D2381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074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2016/10/5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541D-6E47-49A4-8017-FC92D2381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27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541D-6E47-49A4-8017-FC92D2381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993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2016/10/5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6541D-6E47-49A4-8017-FC92D2381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1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2016/10/5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6541D-6E47-49A4-8017-FC92D2381F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4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017180" y="1951566"/>
            <a:ext cx="233910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 fontAlgn="ctr"/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ふたば経営会計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7180" y="2497567"/>
            <a:ext cx="710963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間接法キャッシュフロー</a:t>
            </a:r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計算書の仕組み</a:t>
            </a:r>
            <a:endParaRPr kumimoji="1" lang="ja-JP" altLang="en-US" sz="3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05" y="2039534"/>
            <a:ext cx="421170" cy="28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2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288032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prstClr val="black"/>
                </a:solidFill>
              </a:rPr>
              <a:t>８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．棚卸資産増減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03" y="747907"/>
            <a:ext cx="8677135" cy="5362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288032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prstClr val="black"/>
                </a:solidFill>
              </a:rPr>
              <a:t>９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．仕入債務増減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0831"/>
            <a:ext cx="8677662" cy="4532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352839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prstClr val="black"/>
                </a:solidFill>
              </a:rPr>
              <a:t>１０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．その他資産増減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52" y="836712"/>
            <a:ext cx="8571096" cy="44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3456384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１１．その他負債増減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692697"/>
            <a:ext cx="8568953" cy="4475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374441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１２．有形固定資産の増加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908720"/>
            <a:ext cx="8640960" cy="4360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288032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１３．借入金の減少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45" y="836712"/>
            <a:ext cx="8654543" cy="4303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5400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１４．ＶＳ　直接法ＣＦ（売掛債権の回収）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80" y="725495"/>
            <a:ext cx="8608839" cy="5407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590465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１５．</a:t>
            </a:r>
            <a:r>
              <a:rPr lang="ja-JP" altLang="en-US" sz="2400" b="1" dirty="0">
                <a:solidFill>
                  <a:prstClr val="black"/>
                </a:solidFill>
              </a:rPr>
              <a:t>ＶＳ　直接法ＣＦ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（仕入債務の支払い）①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0636"/>
            <a:ext cx="8568952" cy="5381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6408712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１６．</a:t>
            </a:r>
            <a:r>
              <a:rPr lang="ja-JP" altLang="en-US" sz="2400" b="1" dirty="0">
                <a:solidFill>
                  <a:prstClr val="black"/>
                </a:solidFill>
              </a:rPr>
              <a:t>ＶＳ　直接法ＣＦ（仕入債務の支払い）①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6379"/>
            <a:ext cx="8643676" cy="5326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482453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１７．売掛金・月末日が平日の場合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40960" cy="4553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67544" y="692697"/>
            <a:ext cx="8352928" cy="369331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altLang="ja-JP" dirty="0" smtClean="0"/>
              <a:t>1. </a:t>
            </a:r>
            <a:r>
              <a:rPr lang="ja-JP" altLang="en-US" dirty="0" smtClean="0"/>
              <a:t>概要</a:t>
            </a:r>
            <a:r>
              <a:rPr lang="en-US" altLang="ja-JP" dirty="0" smtClean="0"/>
              <a:t>  </a:t>
            </a:r>
          </a:p>
          <a:p>
            <a:r>
              <a:rPr kumimoji="1" lang="en-US" altLang="ja-JP" dirty="0" smtClean="0"/>
              <a:t>2.</a:t>
            </a:r>
            <a:r>
              <a:rPr kumimoji="1" lang="ja-JP" altLang="en-US" dirty="0" smtClean="0"/>
              <a:t>基本パターン</a:t>
            </a:r>
            <a:endParaRPr kumimoji="1" lang="en-US" altLang="ja-JP" dirty="0"/>
          </a:p>
          <a:p>
            <a:r>
              <a:rPr lang="en-US" altLang="ja-JP" dirty="0" smtClean="0"/>
              <a:t>3.</a:t>
            </a:r>
            <a:r>
              <a:rPr lang="ja-JP" altLang="en-US" dirty="0" smtClean="0"/>
              <a:t>減価償却費</a:t>
            </a:r>
            <a:endParaRPr lang="en-US" altLang="ja-JP" dirty="0" smtClean="0"/>
          </a:p>
          <a:p>
            <a:r>
              <a:rPr kumimoji="1" lang="en-US" altLang="ja-JP" dirty="0" smtClean="0"/>
              <a:t>4.</a:t>
            </a:r>
            <a:r>
              <a:rPr kumimoji="1" lang="ja-JP" altLang="en-US" dirty="0" smtClean="0"/>
              <a:t>特別利益（現金収入なし）</a:t>
            </a:r>
            <a:endParaRPr kumimoji="1" lang="en-US" altLang="ja-JP" dirty="0"/>
          </a:p>
          <a:p>
            <a:r>
              <a:rPr lang="en-US" altLang="ja-JP" dirty="0" smtClean="0"/>
              <a:t>5.</a:t>
            </a:r>
            <a:r>
              <a:rPr lang="ja-JP" altLang="en-US" dirty="0"/>
              <a:t>特別利益（現金</a:t>
            </a:r>
            <a:r>
              <a:rPr lang="ja-JP" altLang="en-US" dirty="0" smtClean="0"/>
              <a:t>収入</a:t>
            </a:r>
            <a:r>
              <a:rPr lang="ja-JP" altLang="en-US" dirty="0"/>
              <a:t>あり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en-US" altLang="ja-JP" dirty="0" smtClean="0"/>
              <a:t>6.</a:t>
            </a:r>
            <a:r>
              <a:rPr lang="ja-JP" altLang="en-US" dirty="0" smtClean="0"/>
              <a:t>特別損失（現金支出なし）</a:t>
            </a:r>
            <a:endParaRPr kumimoji="1" lang="en-US" altLang="ja-JP" dirty="0"/>
          </a:p>
          <a:p>
            <a:r>
              <a:rPr lang="en-US" altLang="ja-JP" dirty="0" smtClean="0"/>
              <a:t>7.</a:t>
            </a:r>
            <a:r>
              <a:rPr lang="ja-JP" altLang="en-US" dirty="0" smtClean="0"/>
              <a:t>売掛金増減</a:t>
            </a:r>
            <a:endParaRPr lang="en-US" altLang="ja-JP" dirty="0" smtClean="0"/>
          </a:p>
          <a:p>
            <a:r>
              <a:rPr kumimoji="1" lang="en-US" altLang="ja-JP" dirty="0" smtClean="0"/>
              <a:t>8.</a:t>
            </a:r>
            <a:r>
              <a:rPr kumimoji="1" lang="ja-JP" altLang="en-US" dirty="0" smtClean="0"/>
              <a:t>棚卸資産増減</a:t>
            </a:r>
            <a:endParaRPr kumimoji="1" lang="en-US" altLang="ja-JP" dirty="0"/>
          </a:p>
          <a:p>
            <a:r>
              <a:rPr lang="en-US" altLang="ja-JP" dirty="0" smtClean="0"/>
              <a:t>9.</a:t>
            </a:r>
            <a:r>
              <a:rPr lang="ja-JP" altLang="en-US" dirty="0" smtClean="0"/>
              <a:t>仕入債務増減</a:t>
            </a:r>
            <a:endParaRPr lang="en-US" altLang="ja-JP" dirty="0" smtClean="0"/>
          </a:p>
          <a:p>
            <a:r>
              <a:rPr kumimoji="1" lang="en-US" altLang="ja-JP" dirty="0" smtClean="0"/>
              <a:t>10.</a:t>
            </a:r>
            <a:r>
              <a:rPr kumimoji="1" lang="ja-JP" altLang="en-US" dirty="0" smtClean="0"/>
              <a:t>その他資産増減</a:t>
            </a:r>
            <a:endParaRPr kumimoji="1" lang="en-US" altLang="ja-JP" dirty="0" smtClean="0"/>
          </a:p>
          <a:p>
            <a:r>
              <a:rPr lang="en-US" altLang="ja-JP" dirty="0" smtClean="0"/>
              <a:t>11.</a:t>
            </a:r>
            <a:r>
              <a:rPr lang="ja-JP" altLang="en-US" dirty="0" smtClean="0"/>
              <a:t>その他負債増減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en-US" altLang="ja-JP" dirty="0" smtClean="0"/>
              <a:t>12.</a:t>
            </a:r>
            <a:r>
              <a:rPr kumimoji="1" lang="ja-JP" altLang="en-US" dirty="0" smtClean="0"/>
              <a:t>有形固定資産の増加</a:t>
            </a:r>
            <a:endParaRPr kumimoji="1" lang="en-US" altLang="ja-JP" dirty="0"/>
          </a:p>
          <a:p>
            <a:r>
              <a:rPr lang="en-US" altLang="ja-JP" dirty="0" smtClean="0"/>
              <a:t>13.</a:t>
            </a:r>
            <a:r>
              <a:rPr lang="ja-JP" altLang="en-US" dirty="0" smtClean="0"/>
              <a:t>借入金の減少</a:t>
            </a:r>
            <a:endParaRPr lang="en-US" altLang="ja-JP" dirty="0" smtClean="0"/>
          </a:p>
          <a:p>
            <a:r>
              <a:rPr kumimoji="1" lang="en-US" altLang="ja-JP" dirty="0" smtClean="0"/>
              <a:t>14.</a:t>
            </a:r>
            <a:r>
              <a:rPr lang="ja-JP" altLang="en-US" dirty="0"/>
              <a:t>ＶＳ　直接法ＣＦ（売掛債権の回収</a:t>
            </a:r>
            <a:r>
              <a:rPr lang="ja-JP" altLang="en-US" dirty="0" smtClean="0"/>
              <a:t>）</a:t>
            </a:r>
            <a:endParaRPr kumimoji="1" lang="en-US" altLang="ja-JP" dirty="0"/>
          </a:p>
          <a:p>
            <a:r>
              <a:rPr lang="en-US" altLang="ja-JP" dirty="0" smtClean="0"/>
              <a:t>15.</a:t>
            </a:r>
            <a:r>
              <a:rPr lang="ja-JP" altLang="en-US" dirty="0"/>
              <a:t>ＶＳ　直接法ＣＦ</a:t>
            </a:r>
            <a:r>
              <a:rPr lang="ja-JP" altLang="en-US" dirty="0" smtClean="0"/>
              <a:t>（仕入債務の支払い①）</a:t>
            </a:r>
            <a:endParaRPr lang="en-US" altLang="ja-JP" dirty="0" smtClean="0"/>
          </a:p>
          <a:p>
            <a:r>
              <a:rPr kumimoji="1" lang="en-US" altLang="ja-JP" dirty="0" smtClean="0"/>
              <a:t>16.</a:t>
            </a:r>
            <a:r>
              <a:rPr lang="ja-JP" altLang="en-US" dirty="0"/>
              <a:t>ＶＳ　直接法ＣＦ（仕入債務の</a:t>
            </a:r>
            <a:r>
              <a:rPr lang="ja-JP" altLang="en-US" dirty="0" smtClean="0"/>
              <a:t>支払い②）</a:t>
            </a:r>
            <a:endParaRPr kumimoji="1" lang="en-US" altLang="ja-JP" dirty="0"/>
          </a:p>
          <a:p>
            <a:r>
              <a:rPr lang="en-US" altLang="ja-JP" dirty="0" smtClean="0"/>
              <a:t>17.</a:t>
            </a:r>
            <a:r>
              <a:rPr lang="ja-JP" altLang="en-US" dirty="0"/>
              <a:t>売掛金・月末日が平日の</a:t>
            </a:r>
            <a:r>
              <a:rPr lang="ja-JP" altLang="en-US" dirty="0" smtClean="0"/>
              <a:t>場合</a:t>
            </a:r>
            <a:endParaRPr lang="en-US" altLang="ja-JP" dirty="0" smtClean="0"/>
          </a:p>
          <a:p>
            <a:r>
              <a:rPr kumimoji="1" lang="en-US" altLang="ja-JP" dirty="0" smtClean="0"/>
              <a:t>18.</a:t>
            </a:r>
            <a:r>
              <a:rPr lang="ja-JP" altLang="en-US" dirty="0"/>
              <a:t>売掛金・月末日</a:t>
            </a:r>
            <a:r>
              <a:rPr lang="ja-JP" altLang="en-US" dirty="0" smtClean="0"/>
              <a:t>が休日の</a:t>
            </a:r>
            <a:r>
              <a:rPr lang="ja-JP" altLang="en-US" dirty="0"/>
              <a:t>場合</a:t>
            </a:r>
            <a:endParaRPr kumimoji="1" lang="en-US" altLang="ja-JP" dirty="0" smtClean="0"/>
          </a:p>
          <a:p>
            <a:r>
              <a:rPr lang="en-US" altLang="ja-JP" dirty="0" smtClean="0"/>
              <a:t>19.</a:t>
            </a:r>
            <a:r>
              <a:rPr lang="ja-JP" altLang="en-US" dirty="0" smtClean="0"/>
              <a:t>仕入債務・</a:t>
            </a:r>
            <a:r>
              <a:rPr lang="ja-JP" altLang="en-US" dirty="0"/>
              <a:t>月末日が平日の場合</a:t>
            </a:r>
            <a:endParaRPr lang="en-US" altLang="ja-JP" dirty="0" smtClean="0"/>
          </a:p>
          <a:p>
            <a:r>
              <a:rPr kumimoji="1" lang="en-US" altLang="ja-JP" dirty="0" smtClean="0"/>
              <a:t>20.</a:t>
            </a:r>
            <a:r>
              <a:rPr lang="ja-JP" altLang="en-US" dirty="0" smtClean="0"/>
              <a:t>仕入債務・</a:t>
            </a:r>
            <a:r>
              <a:rPr lang="ja-JP" altLang="en-US" dirty="0"/>
              <a:t>月末日</a:t>
            </a:r>
            <a:r>
              <a:rPr lang="ja-JP" altLang="en-US" dirty="0" smtClean="0"/>
              <a:t>が休日の</a:t>
            </a:r>
            <a:r>
              <a:rPr lang="ja-JP" altLang="en-US" dirty="0"/>
              <a:t>場合</a:t>
            </a:r>
            <a:endParaRPr kumimoji="1" lang="en-US" altLang="ja-JP" dirty="0" smtClean="0"/>
          </a:p>
          <a:p>
            <a:r>
              <a:rPr lang="en-US" altLang="ja-JP" dirty="0" smtClean="0"/>
              <a:t>21.</a:t>
            </a:r>
            <a:r>
              <a:rPr lang="ja-JP" altLang="en-US" dirty="0"/>
              <a:t>税金の支払いが月により変動が大きい場合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116632"/>
            <a:ext cx="76328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chemeClr val="tx1"/>
                </a:solidFill>
              </a:rPr>
              <a:t>間接法キャッシュフロー計算書説明資料　目次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33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583264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１８．</a:t>
            </a:r>
            <a:r>
              <a:rPr lang="ja-JP" altLang="en-US" sz="2400" b="1" dirty="0">
                <a:solidFill>
                  <a:prstClr val="black"/>
                </a:solidFill>
              </a:rPr>
              <a:t>売掛金・月末日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が休日の</a:t>
            </a:r>
            <a:r>
              <a:rPr lang="ja-JP" altLang="en-US" sz="2400" b="1" dirty="0">
                <a:solidFill>
                  <a:prstClr val="black"/>
                </a:solidFill>
              </a:rPr>
              <a:t>場合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10" y="592977"/>
            <a:ext cx="8673400" cy="4591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547260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１９．仕入債務・</a:t>
            </a:r>
            <a:r>
              <a:rPr lang="ja-JP" altLang="en-US" sz="2400" b="1" dirty="0">
                <a:solidFill>
                  <a:prstClr val="black"/>
                </a:solidFill>
              </a:rPr>
              <a:t>月末日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が平日の</a:t>
            </a:r>
            <a:r>
              <a:rPr lang="ja-JP" altLang="en-US" sz="2400" b="1" dirty="0">
                <a:solidFill>
                  <a:prstClr val="black"/>
                </a:solidFill>
              </a:rPr>
              <a:t>場合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73" y="764704"/>
            <a:ext cx="8660854" cy="431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511256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prstClr val="black"/>
                </a:solidFill>
              </a:rPr>
              <a:t>２０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．</a:t>
            </a:r>
            <a:r>
              <a:rPr lang="ja-JP" altLang="en-US" sz="2400" b="1" dirty="0">
                <a:solidFill>
                  <a:prstClr val="black"/>
                </a:solidFill>
              </a:rPr>
              <a:t>仕入債務・月末日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が休日の</a:t>
            </a:r>
            <a:r>
              <a:rPr lang="ja-JP" altLang="en-US" sz="2400" b="1" dirty="0">
                <a:solidFill>
                  <a:prstClr val="black"/>
                </a:solidFill>
              </a:rPr>
              <a:t>場合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8" y="692696"/>
            <a:ext cx="8640960" cy="4087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691276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２１．税金の支払いが月により変動が大きい場合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17" y="692696"/>
            <a:ext cx="8669790" cy="444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75" y="896553"/>
            <a:ext cx="8626548" cy="506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323528" y="116632"/>
            <a:ext cx="288032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solidFill>
                  <a:schemeClr val="tx1"/>
                </a:solidFill>
              </a:rPr>
              <a:t>１．概要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1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288032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２．基本パターン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47337"/>
            <a:ext cx="8285652" cy="469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48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288032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prstClr val="black"/>
                </a:solidFill>
              </a:rPr>
              <a:t>３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．減価償却費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62" y="908721"/>
            <a:ext cx="8664830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05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590465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prstClr val="black"/>
                </a:solidFill>
              </a:rPr>
              <a:t>４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．特別利益（現金収入なし）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2736"/>
            <a:ext cx="8806222" cy="4674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590465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５．特別利益（現金収入あり）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85" y="908720"/>
            <a:ext cx="8614742" cy="43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3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4896544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prstClr val="black"/>
                </a:solidFill>
              </a:rPr>
              <a:t>６．特別損失（現金支出なし）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6712"/>
            <a:ext cx="9012882" cy="4548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23528" y="116632"/>
            <a:ext cx="288032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b="1" dirty="0">
                <a:solidFill>
                  <a:prstClr val="black"/>
                </a:solidFill>
              </a:rPr>
              <a:t>７</a:t>
            </a:r>
            <a:r>
              <a:rPr lang="ja-JP" altLang="en-US" sz="2400" b="1" dirty="0" smtClean="0">
                <a:solidFill>
                  <a:prstClr val="black"/>
                </a:solidFill>
              </a:rPr>
              <a:t>．売掛金増減</a:t>
            </a:r>
            <a:endParaRPr lang="ja-JP" altLang="en-US" sz="2400" b="1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64704"/>
            <a:ext cx="8982036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10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225</Words>
  <Application>Microsoft Office PowerPoint</Application>
  <PresentationFormat>画面に合わせる (4:3)</PresentationFormat>
  <Paragraphs>48</Paragraphs>
  <Slides>23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4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㈱東日本大震災事業者再生支援機構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㈱東日本大震災事業者再生支援機構</dc:creator>
  <cp:lastModifiedBy>㈱東日本大震災事業者再生支援機構</cp:lastModifiedBy>
  <cp:revision>16</cp:revision>
  <cp:lastPrinted>2016-10-16T02:17:38Z</cp:lastPrinted>
  <dcterms:created xsi:type="dcterms:W3CDTF">2016-10-05T05:40:37Z</dcterms:created>
  <dcterms:modified xsi:type="dcterms:W3CDTF">2016-10-16T02:43:52Z</dcterms:modified>
</cp:coreProperties>
</file>